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asnzhao@student.ubc.ca" initials="j" lastIdx="2"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75" d="100"/>
          <a:sy n="75" d="100"/>
        </p:scale>
        <p:origin x="-504" y="-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FD596E2-FBD9-4086-9A9E-FB288BECCDB9}" type="datetimeFigureOut">
              <a:rPr lang="en-US" smtClean="0"/>
              <a:t>7/18/2021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59CCC21-3E00-497E-85A6-733F175BBA86}" type="slidenum">
              <a:rPr lang="en-US" smtClean="0"/>
              <a:t>‹#›</a:t>
            </a:fld>
            <a:endParaRPr lang="en-US"/>
          </a:p>
        </p:txBody>
      </p:sp>
    </p:spTree>
    <p:extLst>
      <p:ext uri="{BB962C8B-B14F-4D97-AF65-F5344CB8AC3E}">
        <p14:creationId xmlns:p14="http://schemas.microsoft.com/office/powerpoint/2010/main" val="37087894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B62437E-6E8B-41FB-8896-3E4B69C2764D}" type="datetimeFigureOut">
              <a:rPr lang="en-US" smtClean="0"/>
              <a:t>7/18/2021</a:t>
            </a:fld>
            <a:endParaRPr lang="en-US"/>
          </a:p>
        </p:txBody>
      </p:sp>
      <p:sp>
        <p:nvSpPr>
          <p:cNvPr id="5" name="Footer Placeholder 4"/>
          <p:cNvSpPr>
            <a:spLocks noGrp="1"/>
          </p:cNvSpPr>
          <p:nvPr>
            <p:ph type="ftr" sz="quarter" idx="11"/>
          </p:nvPr>
        </p:nvSpPr>
        <p:spPr>
          <a:xfrm>
            <a:off x="2416500" y="329307"/>
            <a:ext cx="4973915" cy="309201"/>
          </a:xfrm>
        </p:spPr>
        <p:txBody>
          <a:bodyPr/>
          <a:lstStyle/>
          <a:p>
            <a:endParaRPr lang="en-US"/>
          </a:p>
        </p:txBody>
      </p:sp>
      <p:sp>
        <p:nvSpPr>
          <p:cNvPr id="6" name="Slide Number Placeholder 5"/>
          <p:cNvSpPr>
            <a:spLocks noGrp="1"/>
          </p:cNvSpPr>
          <p:nvPr>
            <p:ph type="sldNum" sz="quarter" idx="12"/>
          </p:nvPr>
        </p:nvSpPr>
        <p:spPr>
          <a:xfrm>
            <a:off x="1437664" y="798973"/>
            <a:ext cx="811019" cy="503578"/>
          </a:xfrm>
        </p:spPr>
        <p:txBody>
          <a:bodyPr/>
          <a:lstStyle/>
          <a:p>
            <a:fld id="{47D16DFE-2144-4892-8472-F6075C6D59AD}" type="slidenum">
              <a:rPr lang="en-US" smtClean="0"/>
              <a:t>‹#›</a:t>
            </a:fld>
            <a:endParaRPr lang="en-US"/>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5270272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B62437E-6E8B-41FB-8896-3E4B69C2764D}" type="datetimeFigureOut">
              <a:rPr lang="en-US" smtClean="0"/>
              <a:t>7/18/2021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7D16DFE-2144-4892-8472-F6075C6D59AD}" type="slidenum">
              <a:rPr lang="en-US" smtClean="0"/>
              <a:t>‹#›</a:t>
            </a:fld>
            <a:endParaRPr lang="en-US"/>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1219684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B62437E-6E8B-41FB-8896-3E4B69C2764D}" type="datetimeFigureOut">
              <a:rPr lang="en-US" smtClean="0"/>
              <a:t>7/18/2021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7D16DFE-2144-4892-8472-F6075C6D59AD}" type="slidenum">
              <a:rPr lang="en-US" smtClean="0"/>
              <a:t>‹#›</a:t>
            </a:fld>
            <a:endParaRPr lang="en-US"/>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6372714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B62437E-6E8B-41FB-8896-3E4B69C2764D}" type="datetimeFigureOut">
              <a:rPr lang="en-US" smtClean="0"/>
              <a:t>7/18/2021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7D16DFE-2144-4892-8472-F6075C6D59AD}" type="slidenum">
              <a:rPr lang="en-US" smtClean="0"/>
              <a:t>‹#›</a:t>
            </a:fld>
            <a:endParaRPr lang="en-US"/>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7516617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B62437E-6E8B-41FB-8896-3E4B69C2764D}" type="datetimeFigureOut">
              <a:rPr lang="en-US" smtClean="0"/>
              <a:t>7/18/2021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7D16DFE-2144-4892-8472-F6075C6D59AD}" type="slidenum">
              <a:rPr lang="en-US" smtClean="0"/>
              <a:t>‹#›</a:t>
            </a:fld>
            <a:endParaRPr lang="en-US"/>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7127940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B62437E-6E8B-41FB-8896-3E4B69C2764D}" type="datetimeFigureOut">
              <a:rPr lang="en-US" smtClean="0"/>
              <a:t>7/18/2021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7D16DFE-2144-4892-8472-F6075C6D59AD}" type="slidenum">
              <a:rPr lang="en-US" smtClean="0"/>
              <a:t>‹#›</a:t>
            </a:fld>
            <a:endParaRPr lang="en-US"/>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3795037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B62437E-6E8B-41FB-8896-3E4B69C2764D}" type="datetimeFigureOut">
              <a:rPr lang="en-US" smtClean="0"/>
              <a:t>7/18/2021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7D16DFE-2144-4892-8472-F6075C6D59AD}" type="slidenum">
              <a:rPr lang="en-US" smtClean="0"/>
              <a:t>‹#›</a:t>
            </a:fld>
            <a:endParaRPr lang="en-US"/>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0436340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B62437E-6E8B-41FB-8896-3E4B69C2764D}" type="datetimeFigureOut">
              <a:rPr lang="en-US" smtClean="0"/>
              <a:t>7/18/2021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7D16DFE-2144-4892-8472-F6075C6D59AD}" type="slidenum">
              <a:rPr lang="en-US" smtClean="0"/>
              <a:t>‹#›</a:t>
            </a:fld>
            <a:endParaRPr lang="en-US"/>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8594420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B62437E-6E8B-41FB-8896-3E4B69C2764D}" type="datetimeFigureOut">
              <a:rPr lang="en-US" smtClean="0"/>
              <a:t>7/18/2021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7D16DFE-2144-4892-8472-F6075C6D59AD}" type="slidenum">
              <a:rPr lang="en-US" smtClean="0"/>
              <a:t>‹#›</a:t>
            </a:fld>
            <a:endParaRPr lang="en-US"/>
          </a:p>
        </p:txBody>
      </p:sp>
    </p:spTree>
    <p:extLst>
      <p:ext uri="{BB962C8B-B14F-4D97-AF65-F5344CB8AC3E}">
        <p14:creationId xmlns:p14="http://schemas.microsoft.com/office/powerpoint/2010/main" val="20584765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B62437E-6E8B-41FB-8896-3E4B69C2764D}" type="datetimeFigureOut">
              <a:rPr lang="en-US" smtClean="0"/>
              <a:t>7/18/2021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7D16DFE-2144-4892-8472-F6075C6D59AD}" type="slidenum">
              <a:rPr lang="en-US" smtClean="0"/>
              <a:t>‹#›</a:t>
            </a:fld>
            <a:endParaRPr lang="en-US"/>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6144346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6B62437E-6E8B-41FB-8896-3E4B69C2764D}" type="datetimeFigureOut">
              <a:rPr lang="en-US" smtClean="0"/>
              <a:t>7/18/2021</a:t>
            </a:fld>
            <a:endParaRPr lang="en-US"/>
          </a:p>
        </p:txBody>
      </p:sp>
      <p:sp>
        <p:nvSpPr>
          <p:cNvPr id="6" name="Footer Placeholder 5"/>
          <p:cNvSpPr>
            <a:spLocks noGrp="1"/>
          </p:cNvSpPr>
          <p:nvPr>
            <p:ph type="ftr" sz="quarter" idx="11"/>
          </p:nvPr>
        </p:nvSpPr>
        <p:spPr>
          <a:xfrm>
            <a:off x="1447382" y="318640"/>
            <a:ext cx="5541004" cy="320931"/>
          </a:xfrm>
        </p:spPr>
        <p:txBody>
          <a:bodyPr/>
          <a:lstStyle/>
          <a:p>
            <a:endParaRPr lang="en-US"/>
          </a:p>
        </p:txBody>
      </p:sp>
      <p:sp>
        <p:nvSpPr>
          <p:cNvPr id="7" name="Slide Number Placeholder 6"/>
          <p:cNvSpPr>
            <a:spLocks noGrp="1"/>
          </p:cNvSpPr>
          <p:nvPr>
            <p:ph type="sldNum" sz="quarter" idx="12"/>
          </p:nvPr>
        </p:nvSpPr>
        <p:spPr/>
        <p:txBody>
          <a:bodyPr/>
          <a:lstStyle/>
          <a:p>
            <a:fld id="{47D16DFE-2144-4892-8472-F6075C6D59AD}" type="slidenum">
              <a:rPr lang="en-US" smtClean="0"/>
              <a:t>‹#›</a:t>
            </a:fld>
            <a:endParaRPr lang="en-US"/>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8109477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6B62437E-6E8B-41FB-8896-3E4B69C2764D}" type="datetimeFigureOut">
              <a:rPr lang="en-US" smtClean="0"/>
              <a:t>7/18/2021</a:t>
            </a:fld>
            <a:endParaRPr lang="en-US"/>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47D16DFE-2144-4892-8472-F6075C6D59AD}" type="slidenum">
              <a:rPr lang="en-US" smtClean="0"/>
              <a:t>‹#›</a:t>
            </a:fld>
            <a:endParaRPr lang="en-US"/>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9618729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0E11DAC-D6E2-4B23-8CE4-7A21F686B82A}"/>
              </a:ext>
            </a:extLst>
          </p:cNvPr>
          <p:cNvSpPr>
            <a:spLocks noGrp="1"/>
          </p:cNvSpPr>
          <p:nvPr>
            <p:ph type="ctrTitle"/>
          </p:nvPr>
        </p:nvSpPr>
        <p:spPr>
          <a:xfrm>
            <a:off x="2015106" y="1111250"/>
            <a:ext cx="9144000" cy="2387600"/>
          </a:xfrm>
        </p:spPr>
        <p:txBody>
          <a:bodyPr/>
          <a:lstStyle/>
          <a:p>
            <a:pPr algn="ctr"/>
            <a:r>
              <a:rPr lang="en-US" dirty="0"/>
              <a:t>The Battle of Neighborhoods</a:t>
            </a:r>
          </a:p>
        </p:txBody>
      </p:sp>
      <p:sp>
        <p:nvSpPr>
          <p:cNvPr id="3" name="Subtitle 2">
            <a:extLst>
              <a:ext uri="{FF2B5EF4-FFF2-40B4-BE49-F238E27FC236}">
                <a16:creationId xmlns:a16="http://schemas.microsoft.com/office/drawing/2014/main" xmlns="" id="{EA77A6AC-9DE5-4050-B3D2-D9B2A24A3C7A}"/>
              </a:ext>
            </a:extLst>
          </p:cNvPr>
          <p:cNvSpPr>
            <a:spLocks noGrp="1"/>
          </p:cNvSpPr>
          <p:nvPr>
            <p:ph type="subTitle" idx="1"/>
          </p:nvPr>
        </p:nvSpPr>
        <p:spPr>
          <a:xfrm>
            <a:off x="2123604" y="3644514"/>
            <a:ext cx="9144000" cy="1655762"/>
          </a:xfrm>
        </p:spPr>
        <p:txBody>
          <a:bodyPr/>
          <a:lstStyle/>
          <a:p>
            <a:pPr algn="ctr"/>
            <a:r>
              <a:rPr lang="en-US" dirty="0"/>
              <a:t>Capstone Project of Data science course</a:t>
            </a:r>
          </a:p>
          <a:p>
            <a:pPr algn="ctr"/>
            <a:r>
              <a:rPr lang="en-US" dirty="0" smtClean="0"/>
              <a:t>Deepak </a:t>
            </a:r>
            <a:r>
              <a:rPr lang="en-US" dirty="0" err="1" smtClean="0"/>
              <a:t>singh</a:t>
            </a:r>
            <a:endParaRPr lang="en-US" dirty="0"/>
          </a:p>
          <a:p>
            <a:pPr algn="ctr"/>
            <a:r>
              <a:rPr lang="en-US"/>
              <a:t>July </a:t>
            </a:r>
            <a:r>
              <a:rPr lang="en-US" smtClean="0"/>
              <a:t>18, </a:t>
            </a:r>
            <a:r>
              <a:rPr lang="en-US" dirty="0"/>
              <a:t>2021</a:t>
            </a:r>
          </a:p>
        </p:txBody>
      </p:sp>
    </p:spTree>
    <p:extLst>
      <p:ext uri="{BB962C8B-B14F-4D97-AF65-F5344CB8AC3E}">
        <p14:creationId xmlns:p14="http://schemas.microsoft.com/office/powerpoint/2010/main" val="28133242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17FD73AB-F89F-4294-934D-8D43740C8F91}"/>
              </a:ext>
            </a:extLst>
          </p:cNvPr>
          <p:cNvSpPr txBox="1"/>
          <p:nvPr/>
        </p:nvSpPr>
        <p:spPr>
          <a:xfrm>
            <a:off x="838200" y="387350"/>
            <a:ext cx="1739900" cy="523220"/>
          </a:xfrm>
          <a:prstGeom prst="rect">
            <a:avLst/>
          </a:prstGeom>
          <a:noFill/>
        </p:spPr>
        <p:txBody>
          <a:bodyPr wrap="square" rtlCol="0">
            <a:spAutoFit/>
          </a:bodyPr>
          <a:lstStyle/>
          <a:p>
            <a:r>
              <a:rPr lang="en-US" sz="2800" dirty="0"/>
              <a:t>IV. Results</a:t>
            </a:r>
          </a:p>
        </p:txBody>
      </p:sp>
      <p:sp>
        <p:nvSpPr>
          <p:cNvPr id="3" name="TextBox 2">
            <a:extLst>
              <a:ext uri="{FF2B5EF4-FFF2-40B4-BE49-F238E27FC236}">
                <a16:creationId xmlns:a16="http://schemas.microsoft.com/office/drawing/2014/main" xmlns="" id="{92DED2FB-F18C-4BEF-A354-6A4EF4C312A1}"/>
              </a:ext>
            </a:extLst>
          </p:cNvPr>
          <p:cNvSpPr txBox="1"/>
          <p:nvPr/>
        </p:nvSpPr>
        <p:spPr>
          <a:xfrm>
            <a:off x="838200" y="1035050"/>
            <a:ext cx="6877050" cy="830997"/>
          </a:xfrm>
          <a:prstGeom prst="rect">
            <a:avLst/>
          </a:prstGeom>
          <a:noFill/>
        </p:spPr>
        <p:txBody>
          <a:bodyPr wrap="square" rtlCol="0">
            <a:spAutoFit/>
          </a:bodyPr>
          <a:lstStyle/>
          <a:p>
            <a:r>
              <a:rPr lang="en-US" sz="2400" dirty="0"/>
              <a:t>The results of K-means clustering shows that:</a:t>
            </a:r>
          </a:p>
          <a:p>
            <a:endParaRPr lang="en-US" sz="2400" dirty="0"/>
          </a:p>
        </p:txBody>
      </p:sp>
      <p:pic>
        <p:nvPicPr>
          <p:cNvPr id="5" name="Picture 4">
            <a:extLst>
              <a:ext uri="{FF2B5EF4-FFF2-40B4-BE49-F238E27FC236}">
                <a16:creationId xmlns:a16="http://schemas.microsoft.com/office/drawing/2014/main" xmlns="" id="{494DC3D0-6871-469A-A3E4-5DA42F5A0386}"/>
              </a:ext>
            </a:extLst>
          </p:cNvPr>
          <p:cNvPicPr>
            <a:picLocks noChangeAspect="1"/>
          </p:cNvPicPr>
          <p:nvPr/>
        </p:nvPicPr>
        <p:blipFill>
          <a:blip r:embed="rId2"/>
          <a:stretch>
            <a:fillRect/>
          </a:stretch>
        </p:blipFill>
        <p:spPr>
          <a:xfrm>
            <a:off x="895350" y="1708444"/>
            <a:ext cx="10701182" cy="3142956"/>
          </a:xfrm>
          <a:prstGeom prst="rect">
            <a:avLst/>
          </a:prstGeom>
        </p:spPr>
      </p:pic>
    </p:spTree>
    <p:extLst>
      <p:ext uri="{BB962C8B-B14F-4D97-AF65-F5344CB8AC3E}">
        <p14:creationId xmlns:p14="http://schemas.microsoft.com/office/powerpoint/2010/main" val="1115780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53645E4D-53F8-487C-887F-378764CE19D1}"/>
              </a:ext>
            </a:extLst>
          </p:cNvPr>
          <p:cNvSpPr txBox="1"/>
          <p:nvPr/>
        </p:nvSpPr>
        <p:spPr>
          <a:xfrm>
            <a:off x="2007475" y="463550"/>
            <a:ext cx="5835650" cy="369332"/>
          </a:xfrm>
          <a:prstGeom prst="rect">
            <a:avLst/>
          </a:prstGeom>
          <a:noFill/>
        </p:spPr>
        <p:txBody>
          <a:bodyPr wrap="square" rtlCol="0">
            <a:spAutoFit/>
          </a:bodyPr>
          <a:lstStyle/>
          <a:p>
            <a:r>
              <a:rPr lang="en-US" dirty="0"/>
              <a:t>Cluster 1: Mainly restaurants and coffee shops</a:t>
            </a:r>
          </a:p>
        </p:txBody>
      </p:sp>
      <p:pic>
        <p:nvPicPr>
          <p:cNvPr id="6" name="Picture 5" descr="Map&#10;&#10;Description automatically generated">
            <a:extLst>
              <a:ext uri="{FF2B5EF4-FFF2-40B4-BE49-F238E27FC236}">
                <a16:creationId xmlns:a16="http://schemas.microsoft.com/office/drawing/2014/main" xmlns="" id="{9342D3CB-D153-4D0A-8ACF-6CB01D0FE3E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07475" y="1177350"/>
            <a:ext cx="8177050" cy="4412125"/>
          </a:xfrm>
          <a:prstGeom prst="rect">
            <a:avLst/>
          </a:prstGeom>
        </p:spPr>
      </p:pic>
      <p:sp>
        <p:nvSpPr>
          <p:cNvPr id="7" name="TextBox 6">
            <a:extLst>
              <a:ext uri="{FF2B5EF4-FFF2-40B4-BE49-F238E27FC236}">
                <a16:creationId xmlns:a16="http://schemas.microsoft.com/office/drawing/2014/main" xmlns="" id="{39E7040E-AA46-439C-983C-6CF93C3EBF51}"/>
              </a:ext>
            </a:extLst>
          </p:cNvPr>
          <p:cNvSpPr txBox="1"/>
          <p:nvPr/>
        </p:nvSpPr>
        <p:spPr>
          <a:xfrm>
            <a:off x="8921750" y="2818328"/>
            <a:ext cx="2044700" cy="2862322"/>
          </a:xfrm>
          <a:prstGeom prst="rect">
            <a:avLst/>
          </a:prstGeom>
          <a:noFill/>
        </p:spPr>
        <p:txBody>
          <a:bodyPr wrap="square" rtlCol="0">
            <a:spAutoFit/>
          </a:bodyPr>
          <a:lstStyle/>
          <a:p>
            <a:r>
              <a:rPr lang="en-US" dirty="0"/>
              <a:t>  Toronto</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New York</a:t>
            </a:r>
          </a:p>
        </p:txBody>
      </p:sp>
    </p:spTree>
    <p:extLst>
      <p:ext uri="{BB962C8B-B14F-4D97-AF65-F5344CB8AC3E}">
        <p14:creationId xmlns:p14="http://schemas.microsoft.com/office/powerpoint/2010/main" val="13240123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50861CA8-298B-443F-A631-988529BCF356}"/>
              </a:ext>
            </a:extLst>
          </p:cNvPr>
          <p:cNvSpPr txBox="1"/>
          <p:nvPr/>
        </p:nvSpPr>
        <p:spPr>
          <a:xfrm>
            <a:off x="2073275" y="488950"/>
            <a:ext cx="4616450" cy="369332"/>
          </a:xfrm>
          <a:prstGeom prst="rect">
            <a:avLst/>
          </a:prstGeom>
          <a:noFill/>
        </p:spPr>
        <p:txBody>
          <a:bodyPr wrap="square" rtlCol="0">
            <a:spAutoFit/>
          </a:bodyPr>
          <a:lstStyle/>
          <a:p>
            <a:r>
              <a:rPr lang="en-US" dirty="0"/>
              <a:t>Cluster 2: Mainly playgrounds and yoga studios</a:t>
            </a:r>
          </a:p>
        </p:txBody>
      </p:sp>
      <p:pic>
        <p:nvPicPr>
          <p:cNvPr id="4" name="Picture 3" descr="Map&#10;&#10;Description automatically generated">
            <a:extLst>
              <a:ext uri="{FF2B5EF4-FFF2-40B4-BE49-F238E27FC236}">
                <a16:creationId xmlns:a16="http://schemas.microsoft.com/office/drawing/2014/main" xmlns="" id="{3D327917-AE23-46DD-B7D0-CCB9A5C7D47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59192" y="1028700"/>
            <a:ext cx="9073616" cy="4895600"/>
          </a:xfrm>
          <a:prstGeom prst="rect">
            <a:avLst/>
          </a:prstGeom>
        </p:spPr>
      </p:pic>
      <p:sp>
        <p:nvSpPr>
          <p:cNvPr id="5" name="TextBox 4">
            <a:extLst>
              <a:ext uri="{FF2B5EF4-FFF2-40B4-BE49-F238E27FC236}">
                <a16:creationId xmlns:a16="http://schemas.microsoft.com/office/drawing/2014/main" xmlns="" id="{666905C0-1458-44FC-BC37-D90369F18A84}"/>
              </a:ext>
            </a:extLst>
          </p:cNvPr>
          <p:cNvSpPr txBox="1"/>
          <p:nvPr/>
        </p:nvSpPr>
        <p:spPr>
          <a:xfrm>
            <a:off x="9194800" y="3142178"/>
            <a:ext cx="2044700" cy="2862322"/>
          </a:xfrm>
          <a:prstGeom prst="rect">
            <a:avLst/>
          </a:prstGeom>
          <a:noFill/>
        </p:spPr>
        <p:txBody>
          <a:bodyPr wrap="square" rtlCol="0">
            <a:spAutoFit/>
          </a:bodyPr>
          <a:lstStyle/>
          <a:p>
            <a:r>
              <a:rPr lang="en-US" dirty="0"/>
              <a:t>  Toronto</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New York</a:t>
            </a:r>
          </a:p>
        </p:txBody>
      </p:sp>
    </p:spTree>
    <p:extLst>
      <p:ext uri="{BB962C8B-B14F-4D97-AF65-F5344CB8AC3E}">
        <p14:creationId xmlns:p14="http://schemas.microsoft.com/office/powerpoint/2010/main" val="39146168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3DECFD80-5954-4CB7-BF0D-E21B528B793F}"/>
              </a:ext>
            </a:extLst>
          </p:cNvPr>
          <p:cNvSpPr txBox="1"/>
          <p:nvPr/>
        </p:nvSpPr>
        <p:spPr>
          <a:xfrm>
            <a:off x="1917700" y="419100"/>
            <a:ext cx="5734050" cy="369332"/>
          </a:xfrm>
          <a:prstGeom prst="rect">
            <a:avLst/>
          </a:prstGeom>
          <a:noFill/>
        </p:spPr>
        <p:txBody>
          <a:bodyPr wrap="square" rtlCol="0">
            <a:spAutoFit/>
          </a:bodyPr>
          <a:lstStyle/>
          <a:p>
            <a:r>
              <a:rPr lang="en-US" dirty="0"/>
              <a:t>Cluster 3: Mainly parks and convenience stores</a:t>
            </a:r>
          </a:p>
        </p:txBody>
      </p:sp>
      <p:pic>
        <p:nvPicPr>
          <p:cNvPr id="4" name="Picture 3" descr="Map&#10;&#10;Description automatically generated">
            <a:extLst>
              <a:ext uri="{FF2B5EF4-FFF2-40B4-BE49-F238E27FC236}">
                <a16:creationId xmlns:a16="http://schemas.microsoft.com/office/drawing/2014/main" xmlns="" id="{6977BF22-1E68-4D0F-88C1-5216EFA9E2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39499" y="788432"/>
            <a:ext cx="9196350" cy="4977368"/>
          </a:xfrm>
          <a:prstGeom prst="rect">
            <a:avLst/>
          </a:prstGeom>
        </p:spPr>
      </p:pic>
      <p:sp>
        <p:nvSpPr>
          <p:cNvPr id="5" name="TextBox 6">
            <a:extLst>
              <a:ext uri="{FF2B5EF4-FFF2-40B4-BE49-F238E27FC236}">
                <a16:creationId xmlns:a16="http://schemas.microsoft.com/office/drawing/2014/main" xmlns="" id="{39E7040E-AA46-439C-983C-6CF93C3EBF51}"/>
              </a:ext>
            </a:extLst>
          </p:cNvPr>
          <p:cNvSpPr txBox="1"/>
          <p:nvPr/>
        </p:nvSpPr>
        <p:spPr>
          <a:xfrm>
            <a:off x="9728200" y="2903478"/>
            <a:ext cx="2044700" cy="286232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t>  Toronto</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New York</a:t>
            </a:r>
          </a:p>
        </p:txBody>
      </p:sp>
    </p:spTree>
    <p:extLst>
      <p:ext uri="{BB962C8B-B14F-4D97-AF65-F5344CB8AC3E}">
        <p14:creationId xmlns:p14="http://schemas.microsoft.com/office/powerpoint/2010/main" val="4740813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C73C02D7-815D-4B52-803A-45106A9F226E}"/>
              </a:ext>
            </a:extLst>
          </p:cNvPr>
          <p:cNvSpPr txBox="1"/>
          <p:nvPr/>
        </p:nvSpPr>
        <p:spPr>
          <a:xfrm>
            <a:off x="2120900" y="323850"/>
            <a:ext cx="5543550" cy="369332"/>
          </a:xfrm>
          <a:prstGeom prst="rect">
            <a:avLst/>
          </a:prstGeom>
          <a:noFill/>
        </p:spPr>
        <p:txBody>
          <a:bodyPr wrap="square" rtlCol="0">
            <a:spAutoFit/>
          </a:bodyPr>
          <a:lstStyle/>
          <a:p>
            <a:r>
              <a:rPr lang="en-US" dirty="0"/>
              <a:t>Cluster 4: Mainly restaurants and pizza/ice cream stores</a:t>
            </a:r>
          </a:p>
        </p:txBody>
      </p:sp>
      <p:pic>
        <p:nvPicPr>
          <p:cNvPr id="4" name="Picture 3" descr="Map&#10;&#10;Description automatically generated">
            <a:extLst>
              <a:ext uri="{FF2B5EF4-FFF2-40B4-BE49-F238E27FC236}">
                <a16:creationId xmlns:a16="http://schemas.microsoft.com/office/drawing/2014/main" xmlns="" id="{FEFC6FD8-F64A-439E-91B7-48D240BF939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04949" y="818205"/>
            <a:ext cx="9214261" cy="4934895"/>
          </a:xfrm>
          <a:prstGeom prst="rect">
            <a:avLst/>
          </a:prstGeom>
        </p:spPr>
      </p:pic>
      <p:sp>
        <p:nvSpPr>
          <p:cNvPr id="5" name="TextBox 6">
            <a:extLst>
              <a:ext uri="{FF2B5EF4-FFF2-40B4-BE49-F238E27FC236}">
                <a16:creationId xmlns:a16="http://schemas.microsoft.com/office/drawing/2014/main" xmlns="" id="{39E7040E-AA46-439C-983C-6CF93C3EBF51}"/>
              </a:ext>
            </a:extLst>
          </p:cNvPr>
          <p:cNvSpPr txBox="1"/>
          <p:nvPr/>
        </p:nvSpPr>
        <p:spPr>
          <a:xfrm>
            <a:off x="9334500" y="2804289"/>
            <a:ext cx="2044700" cy="286232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t>  Toronto</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New York</a:t>
            </a:r>
          </a:p>
        </p:txBody>
      </p:sp>
    </p:spTree>
    <p:extLst>
      <p:ext uri="{BB962C8B-B14F-4D97-AF65-F5344CB8AC3E}">
        <p14:creationId xmlns:p14="http://schemas.microsoft.com/office/powerpoint/2010/main" val="37052736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48FDA543-50E6-4FAA-9B61-27A706237754}"/>
              </a:ext>
            </a:extLst>
          </p:cNvPr>
          <p:cNvSpPr txBox="1"/>
          <p:nvPr/>
        </p:nvSpPr>
        <p:spPr>
          <a:xfrm>
            <a:off x="1866900" y="361950"/>
            <a:ext cx="7448550" cy="369332"/>
          </a:xfrm>
          <a:prstGeom prst="rect">
            <a:avLst/>
          </a:prstGeom>
          <a:noFill/>
        </p:spPr>
        <p:txBody>
          <a:bodyPr wrap="square" rtlCol="0">
            <a:spAutoFit/>
          </a:bodyPr>
          <a:lstStyle/>
          <a:p>
            <a:r>
              <a:rPr lang="en-US" dirty="0"/>
              <a:t>Cluster 5: Mainly grocery store, construction sites, and baseball playfields</a:t>
            </a:r>
          </a:p>
        </p:txBody>
      </p:sp>
      <p:pic>
        <p:nvPicPr>
          <p:cNvPr id="4" name="Picture 3" descr="Map&#10;&#10;Description automatically generated">
            <a:extLst>
              <a:ext uri="{FF2B5EF4-FFF2-40B4-BE49-F238E27FC236}">
                <a16:creationId xmlns:a16="http://schemas.microsoft.com/office/drawing/2014/main" xmlns="" id="{2D9338D8-6C7E-4F8A-A695-14E6369C8CB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5675" y="868300"/>
            <a:ext cx="9071000" cy="4929339"/>
          </a:xfrm>
          <a:prstGeom prst="rect">
            <a:avLst/>
          </a:prstGeom>
        </p:spPr>
      </p:pic>
      <p:sp>
        <p:nvSpPr>
          <p:cNvPr id="5" name="TextBox 6">
            <a:extLst>
              <a:ext uri="{FF2B5EF4-FFF2-40B4-BE49-F238E27FC236}">
                <a16:creationId xmlns:a16="http://schemas.microsoft.com/office/drawing/2014/main" xmlns="" id="{39E7040E-AA46-439C-983C-6CF93C3EBF51}"/>
              </a:ext>
            </a:extLst>
          </p:cNvPr>
          <p:cNvSpPr txBox="1"/>
          <p:nvPr/>
        </p:nvSpPr>
        <p:spPr>
          <a:xfrm>
            <a:off x="8839200" y="2935317"/>
            <a:ext cx="2044700" cy="286232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t>  Toronto</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New York</a:t>
            </a:r>
          </a:p>
        </p:txBody>
      </p:sp>
    </p:spTree>
    <p:extLst>
      <p:ext uri="{BB962C8B-B14F-4D97-AF65-F5344CB8AC3E}">
        <p14:creationId xmlns:p14="http://schemas.microsoft.com/office/powerpoint/2010/main" val="20342324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C8F55D58-F3D1-464D-932A-6F5C59E26295}"/>
              </a:ext>
            </a:extLst>
          </p:cNvPr>
          <p:cNvSpPr txBox="1"/>
          <p:nvPr/>
        </p:nvSpPr>
        <p:spPr>
          <a:xfrm>
            <a:off x="1841500" y="431800"/>
            <a:ext cx="7054850" cy="369332"/>
          </a:xfrm>
          <a:prstGeom prst="rect">
            <a:avLst/>
          </a:prstGeom>
          <a:noFill/>
        </p:spPr>
        <p:txBody>
          <a:bodyPr wrap="square" rtlCol="0">
            <a:spAutoFit/>
          </a:bodyPr>
          <a:lstStyle/>
          <a:p>
            <a:r>
              <a:rPr lang="en-US" dirty="0"/>
              <a:t>Cluster 6: Many different living essential stores and entertainment venues</a:t>
            </a:r>
          </a:p>
        </p:txBody>
      </p:sp>
      <p:pic>
        <p:nvPicPr>
          <p:cNvPr id="4" name="Picture 3" descr="Map&#10;&#10;Description automatically generated">
            <a:extLst>
              <a:ext uri="{FF2B5EF4-FFF2-40B4-BE49-F238E27FC236}">
                <a16:creationId xmlns:a16="http://schemas.microsoft.com/office/drawing/2014/main" xmlns="" id="{5F913D16-7216-4979-931D-A626EC11863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13050" y="882657"/>
            <a:ext cx="9365900" cy="5092685"/>
          </a:xfrm>
          <a:prstGeom prst="rect">
            <a:avLst/>
          </a:prstGeom>
        </p:spPr>
      </p:pic>
      <p:sp>
        <p:nvSpPr>
          <p:cNvPr id="5" name="TextBox 6">
            <a:extLst>
              <a:ext uri="{FF2B5EF4-FFF2-40B4-BE49-F238E27FC236}">
                <a16:creationId xmlns:a16="http://schemas.microsoft.com/office/drawing/2014/main" xmlns="" id="{39E7040E-AA46-439C-983C-6CF93C3EBF51}"/>
              </a:ext>
            </a:extLst>
          </p:cNvPr>
          <p:cNvSpPr txBox="1"/>
          <p:nvPr/>
        </p:nvSpPr>
        <p:spPr>
          <a:xfrm>
            <a:off x="9756600" y="3062220"/>
            <a:ext cx="2044700" cy="286232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t>  Toronto</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New York</a:t>
            </a:r>
          </a:p>
        </p:txBody>
      </p:sp>
    </p:spTree>
    <p:extLst>
      <p:ext uri="{BB962C8B-B14F-4D97-AF65-F5344CB8AC3E}">
        <p14:creationId xmlns:p14="http://schemas.microsoft.com/office/powerpoint/2010/main" val="31566047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B78B9C51-B8B2-454C-B604-0BB6BC82BE01}"/>
              </a:ext>
            </a:extLst>
          </p:cNvPr>
          <p:cNvSpPr txBox="1"/>
          <p:nvPr/>
        </p:nvSpPr>
        <p:spPr>
          <a:xfrm>
            <a:off x="590550" y="368299"/>
            <a:ext cx="2844800" cy="954107"/>
          </a:xfrm>
          <a:prstGeom prst="rect">
            <a:avLst/>
          </a:prstGeom>
          <a:noFill/>
        </p:spPr>
        <p:txBody>
          <a:bodyPr wrap="square" rtlCol="0">
            <a:spAutoFit/>
          </a:bodyPr>
          <a:lstStyle/>
          <a:p>
            <a:r>
              <a:rPr lang="en-US" sz="2800" dirty="0"/>
              <a:t>V. Discussion</a:t>
            </a:r>
          </a:p>
          <a:p>
            <a:endParaRPr lang="en-US" sz="2800" dirty="0"/>
          </a:p>
        </p:txBody>
      </p:sp>
      <p:sp>
        <p:nvSpPr>
          <p:cNvPr id="3" name="TextBox 2">
            <a:extLst>
              <a:ext uri="{FF2B5EF4-FFF2-40B4-BE49-F238E27FC236}">
                <a16:creationId xmlns:a16="http://schemas.microsoft.com/office/drawing/2014/main" xmlns="" id="{588BFCB3-17EC-475F-B1E4-9B29E740EB36}"/>
              </a:ext>
            </a:extLst>
          </p:cNvPr>
          <p:cNvSpPr txBox="1"/>
          <p:nvPr/>
        </p:nvSpPr>
        <p:spPr>
          <a:xfrm rot="10800000" flipV="1">
            <a:off x="431800" y="1022985"/>
            <a:ext cx="11169650" cy="1200329"/>
          </a:xfrm>
          <a:prstGeom prst="rect">
            <a:avLst/>
          </a:prstGeom>
          <a:noFill/>
        </p:spPr>
        <p:txBody>
          <a:bodyPr wrap="square" rtlCol="0">
            <a:spAutoFit/>
          </a:bodyPr>
          <a:lstStyle/>
          <a:p>
            <a:r>
              <a:rPr lang="en-US" sz="2400" dirty="0"/>
              <a:t>If one likes eating – choose cluster 1 or 4</a:t>
            </a:r>
          </a:p>
          <a:p>
            <a:r>
              <a:rPr lang="en-US" sz="2400" dirty="0"/>
              <a:t>If one likes parks – choose cluster 2 or 3</a:t>
            </a:r>
          </a:p>
          <a:p>
            <a:r>
              <a:rPr lang="en-US" sz="2400" dirty="0"/>
              <a:t>If one wants to live in a neighborhood with a lot of varieties of stores – choose cluster 6</a:t>
            </a:r>
          </a:p>
        </p:txBody>
      </p:sp>
      <p:sp>
        <p:nvSpPr>
          <p:cNvPr id="4" name="TextBox 3">
            <a:extLst>
              <a:ext uri="{FF2B5EF4-FFF2-40B4-BE49-F238E27FC236}">
                <a16:creationId xmlns:a16="http://schemas.microsoft.com/office/drawing/2014/main" xmlns="" id="{B4C48632-506F-4E5A-BF67-FE00BAF017EC}"/>
              </a:ext>
            </a:extLst>
          </p:cNvPr>
          <p:cNvSpPr txBox="1"/>
          <p:nvPr/>
        </p:nvSpPr>
        <p:spPr>
          <a:xfrm>
            <a:off x="431800" y="2833550"/>
            <a:ext cx="9404350" cy="830997"/>
          </a:xfrm>
          <a:prstGeom prst="rect">
            <a:avLst/>
          </a:prstGeom>
          <a:noFill/>
        </p:spPr>
        <p:txBody>
          <a:bodyPr wrap="square" rtlCol="0">
            <a:spAutoFit/>
          </a:bodyPr>
          <a:lstStyle/>
          <a:p>
            <a:r>
              <a:rPr lang="en-US" sz="2400" dirty="0"/>
              <a:t>If one prefers a leisurely lifestyle – choose Toronto</a:t>
            </a:r>
          </a:p>
          <a:p>
            <a:r>
              <a:rPr lang="en-US" sz="2400" dirty="0"/>
              <a:t>If one prefers a “crowded” neighborhood – choose New York</a:t>
            </a:r>
          </a:p>
        </p:txBody>
      </p:sp>
    </p:spTree>
    <p:extLst>
      <p:ext uri="{BB962C8B-B14F-4D97-AF65-F5344CB8AC3E}">
        <p14:creationId xmlns:p14="http://schemas.microsoft.com/office/powerpoint/2010/main" val="1186551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9B1F211E-82DD-467C-B0B4-C0F31827830B}"/>
              </a:ext>
            </a:extLst>
          </p:cNvPr>
          <p:cNvSpPr txBox="1"/>
          <p:nvPr/>
        </p:nvSpPr>
        <p:spPr>
          <a:xfrm>
            <a:off x="838200" y="374650"/>
            <a:ext cx="2838450" cy="523220"/>
          </a:xfrm>
          <a:prstGeom prst="rect">
            <a:avLst/>
          </a:prstGeom>
          <a:noFill/>
        </p:spPr>
        <p:txBody>
          <a:bodyPr wrap="square" rtlCol="0">
            <a:spAutoFit/>
          </a:bodyPr>
          <a:lstStyle/>
          <a:p>
            <a:r>
              <a:rPr lang="en-US" sz="2800" dirty="0"/>
              <a:t>VI. Conclusion</a:t>
            </a:r>
          </a:p>
        </p:txBody>
      </p:sp>
      <p:sp>
        <p:nvSpPr>
          <p:cNvPr id="3" name="TextBox 2">
            <a:extLst>
              <a:ext uri="{FF2B5EF4-FFF2-40B4-BE49-F238E27FC236}">
                <a16:creationId xmlns:a16="http://schemas.microsoft.com/office/drawing/2014/main" xmlns="" id="{1F1236BA-6E19-430F-8476-9D05AFDCD1EB}"/>
              </a:ext>
            </a:extLst>
          </p:cNvPr>
          <p:cNvSpPr txBox="1"/>
          <p:nvPr/>
        </p:nvSpPr>
        <p:spPr>
          <a:xfrm>
            <a:off x="838200" y="1746250"/>
            <a:ext cx="9817100" cy="2677656"/>
          </a:xfrm>
          <a:prstGeom prst="rect">
            <a:avLst/>
          </a:prstGeom>
          <a:noFill/>
        </p:spPr>
        <p:txBody>
          <a:bodyPr wrap="square" rtlCol="0">
            <a:spAutoFit/>
          </a:bodyPr>
          <a:lstStyle/>
          <a:p>
            <a:r>
              <a:rPr lang="en-US" sz="2400" dirty="0"/>
              <a:t>This clustering model groups similar neighborhoods in two big cities – Toronto and New York, based on their nearby venues. </a:t>
            </a:r>
          </a:p>
          <a:p>
            <a:endParaRPr lang="en-US" sz="2400" dirty="0"/>
          </a:p>
          <a:p>
            <a:r>
              <a:rPr lang="en-US" sz="2400" dirty="0"/>
              <a:t>This recommendation system can be applied to any other two cities. </a:t>
            </a:r>
          </a:p>
          <a:p>
            <a:endParaRPr lang="en-US" sz="2400" dirty="0"/>
          </a:p>
          <a:p>
            <a:r>
              <a:rPr lang="en-US" sz="2400" dirty="0"/>
              <a:t>Hopefully, this analysis can help people who want to relocate make a decision on where to live at. </a:t>
            </a:r>
          </a:p>
        </p:txBody>
      </p:sp>
    </p:spTree>
    <p:extLst>
      <p:ext uri="{BB962C8B-B14F-4D97-AF65-F5344CB8AC3E}">
        <p14:creationId xmlns:p14="http://schemas.microsoft.com/office/powerpoint/2010/main" val="10700192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70B9D12B-17C0-45FE-8CDC-0F9ABBD76821}"/>
              </a:ext>
            </a:extLst>
          </p:cNvPr>
          <p:cNvSpPr/>
          <p:nvPr/>
        </p:nvSpPr>
        <p:spPr>
          <a:xfrm>
            <a:off x="2483315" y="2120900"/>
            <a:ext cx="6819435" cy="1200329"/>
          </a:xfrm>
          <a:prstGeom prst="rect">
            <a:avLst/>
          </a:prstGeom>
          <a:noFill/>
        </p:spPr>
        <p:txBody>
          <a:bodyPr wrap="square" lIns="91440" tIns="45720" rIns="91440" bIns="45720">
            <a:spAutoFit/>
          </a:bodyPr>
          <a:lstStyle/>
          <a:p>
            <a:pPr algn="ctr"/>
            <a:r>
              <a:rPr lang="en-US" sz="72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Thank you!</a:t>
            </a:r>
          </a:p>
        </p:txBody>
      </p:sp>
    </p:spTree>
    <p:extLst>
      <p:ext uri="{BB962C8B-B14F-4D97-AF65-F5344CB8AC3E}">
        <p14:creationId xmlns:p14="http://schemas.microsoft.com/office/powerpoint/2010/main" val="2794312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723C83EF-4F21-4797-8A84-EA46DDCEBD59}"/>
              </a:ext>
            </a:extLst>
          </p:cNvPr>
          <p:cNvSpPr txBox="1"/>
          <p:nvPr/>
        </p:nvSpPr>
        <p:spPr>
          <a:xfrm>
            <a:off x="704850" y="355600"/>
            <a:ext cx="3892550" cy="523220"/>
          </a:xfrm>
          <a:prstGeom prst="rect">
            <a:avLst/>
          </a:prstGeom>
          <a:noFill/>
        </p:spPr>
        <p:txBody>
          <a:bodyPr wrap="square" rtlCol="0">
            <a:spAutoFit/>
          </a:bodyPr>
          <a:lstStyle/>
          <a:p>
            <a:r>
              <a:rPr lang="en-US" sz="2800" dirty="0"/>
              <a:t>1. Introduction</a:t>
            </a:r>
          </a:p>
        </p:txBody>
      </p:sp>
      <p:sp>
        <p:nvSpPr>
          <p:cNvPr id="3" name="TextBox 2">
            <a:extLst>
              <a:ext uri="{FF2B5EF4-FFF2-40B4-BE49-F238E27FC236}">
                <a16:creationId xmlns:a16="http://schemas.microsoft.com/office/drawing/2014/main" xmlns="" id="{CBBE8220-E9CB-4676-B77E-921194036AE3}"/>
              </a:ext>
            </a:extLst>
          </p:cNvPr>
          <p:cNvSpPr txBox="1"/>
          <p:nvPr/>
        </p:nvSpPr>
        <p:spPr>
          <a:xfrm>
            <a:off x="863600" y="1212850"/>
            <a:ext cx="10699750" cy="2308324"/>
          </a:xfrm>
          <a:prstGeom prst="rect">
            <a:avLst/>
          </a:prstGeom>
          <a:noFill/>
        </p:spPr>
        <p:txBody>
          <a:bodyPr wrap="square" rtlCol="0">
            <a:spAutoFit/>
          </a:bodyPr>
          <a:lstStyle/>
          <a:p>
            <a:pPr marL="285750" indent="-285750">
              <a:buFont typeface="Arial" panose="020B0604020202020204" pitchFamily="34" charset="0"/>
              <a:buChar char="•"/>
            </a:pPr>
            <a:r>
              <a:rPr lang="en-US" sz="2400" b="0" i="0" dirty="0">
                <a:solidFill>
                  <a:srgbClr val="000000"/>
                </a:solidFill>
                <a:effectLst/>
                <a:latin typeface="ibm-plex-sans"/>
              </a:rPr>
              <a:t>Toronto and New York are two famous big cities in Canada and US, respectively. </a:t>
            </a:r>
          </a:p>
          <a:p>
            <a:pPr marL="285750" indent="-285750">
              <a:buFont typeface="Arial" panose="020B0604020202020204" pitchFamily="34" charset="0"/>
              <a:buChar char="•"/>
            </a:pPr>
            <a:r>
              <a:rPr lang="en-US" sz="2400" dirty="0">
                <a:solidFill>
                  <a:srgbClr val="000000"/>
                </a:solidFill>
                <a:latin typeface="ibm-plex-sans"/>
              </a:rPr>
              <a:t>These two countries welcome millions of migrants every year.</a:t>
            </a:r>
            <a:endParaRPr lang="en-US" sz="2400" b="0" i="0" dirty="0">
              <a:solidFill>
                <a:srgbClr val="000000"/>
              </a:solidFill>
              <a:effectLst/>
              <a:latin typeface="ibm-plex-sans"/>
            </a:endParaRPr>
          </a:p>
          <a:p>
            <a:pPr marL="285750" indent="-285750">
              <a:buFont typeface="Arial" panose="020B0604020202020204" pitchFamily="34" charset="0"/>
              <a:buChar char="•"/>
            </a:pPr>
            <a:r>
              <a:rPr lang="en-US" sz="2400" b="0" i="0" dirty="0">
                <a:solidFill>
                  <a:srgbClr val="000000"/>
                </a:solidFill>
                <a:effectLst/>
                <a:latin typeface="ibm-plex-sans"/>
              </a:rPr>
              <a:t>In this project, we will use machine learning tools to cluster Toronto and New York neighborhoods in order to recommend the neighborhoods which are the best choices for migrants based on surrounded essential facilities such as school, hospital, and stores etc.</a:t>
            </a:r>
            <a:endParaRPr lang="en-US" sz="2400" dirty="0"/>
          </a:p>
        </p:txBody>
      </p:sp>
    </p:spTree>
    <p:extLst>
      <p:ext uri="{BB962C8B-B14F-4D97-AF65-F5344CB8AC3E}">
        <p14:creationId xmlns:p14="http://schemas.microsoft.com/office/powerpoint/2010/main" val="4203156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B5CB6C43-D785-4B5E-B819-A18177CD0C44}"/>
              </a:ext>
            </a:extLst>
          </p:cNvPr>
          <p:cNvSpPr txBox="1"/>
          <p:nvPr/>
        </p:nvSpPr>
        <p:spPr>
          <a:xfrm>
            <a:off x="762000" y="450850"/>
            <a:ext cx="3492500" cy="523220"/>
          </a:xfrm>
          <a:prstGeom prst="rect">
            <a:avLst/>
          </a:prstGeom>
          <a:noFill/>
        </p:spPr>
        <p:txBody>
          <a:bodyPr wrap="square" rtlCol="0">
            <a:spAutoFit/>
          </a:bodyPr>
          <a:lstStyle/>
          <a:p>
            <a:r>
              <a:rPr lang="en-US" sz="2800" dirty="0"/>
              <a:t>II. Data</a:t>
            </a:r>
          </a:p>
        </p:txBody>
      </p:sp>
      <p:sp>
        <p:nvSpPr>
          <p:cNvPr id="4" name="TextBox 3">
            <a:extLst>
              <a:ext uri="{FF2B5EF4-FFF2-40B4-BE49-F238E27FC236}">
                <a16:creationId xmlns:a16="http://schemas.microsoft.com/office/drawing/2014/main" xmlns="" id="{8B7003FA-5AF4-4F9C-84DD-1FC3F19F6AB1}"/>
              </a:ext>
            </a:extLst>
          </p:cNvPr>
          <p:cNvSpPr txBox="1"/>
          <p:nvPr/>
        </p:nvSpPr>
        <p:spPr>
          <a:xfrm>
            <a:off x="920750" y="1187451"/>
            <a:ext cx="10934700" cy="3108543"/>
          </a:xfrm>
          <a:prstGeom prst="rect">
            <a:avLst/>
          </a:prstGeom>
          <a:noFill/>
        </p:spPr>
        <p:txBody>
          <a:bodyPr wrap="square" rtlCol="0">
            <a:spAutoFit/>
          </a:bodyPr>
          <a:lstStyle/>
          <a:p>
            <a:pPr marL="285750" indent="-285750">
              <a:buFont typeface="Arial" panose="020B0604020202020204" pitchFamily="34" charset="0"/>
              <a:buChar char="•"/>
            </a:pPr>
            <a:r>
              <a:rPr lang="en-US" sz="2800" dirty="0"/>
              <a:t>City data are downloaded from URL</a:t>
            </a:r>
          </a:p>
          <a:p>
            <a:pPr marL="285750" indent="-285750">
              <a:buFont typeface="Arial" panose="020B0604020202020204" pitchFamily="34" charset="0"/>
              <a:buChar char="•"/>
            </a:pPr>
            <a:r>
              <a:rPr lang="en-US" sz="2800" dirty="0"/>
              <a:t>Toronto: https://cf-courses-data.s3.us.cloud-object-storage.appdomain.cloud/IBMDeveloperSkillsNetwork-DS0701EN-SkillsNetwork/labs_v1/Geospatial_Coordinates.csv</a:t>
            </a:r>
          </a:p>
          <a:p>
            <a:pPr marL="285750" indent="-285750">
              <a:buFont typeface="Arial" panose="020B0604020202020204" pitchFamily="34" charset="0"/>
              <a:buChar char="•"/>
            </a:pPr>
            <a:r>
              <a:rPr lang="en-US" sz="2800" dirty="0"/>
              <a:t>New York: https://cf-courses-data.s3.us.cloud-object-storage.appdomain.cloud/IBMDeveloperSkillsNetwork-DS0701EN-SkillsNetwork/labs/newyork_data.json</a:t>
            </a:r>
          </a:p>
        </p:txBody>
      </p:sp>
    </p:spTree>
    <p:extLst>
      <p:ext uri="{BB962C8B-B14F-4D97-AF65-F5344CB8AC3E}">
        <p14:creationId xmlns:p14="http://schemas.microsoft.com/office/powerpoint/2010/main" val="33253939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CF3DCC32-B23C-451C-BD08-F4D388E7CCBB}"/>
              </a:ext>
            </a:extLst>
          </p:cNvPr>
          <p:cNvSpPr txBox="1"/>
          <p:nvPr/>
        </p:nvSpPr>
        <p:spPr>
          <a:xfrm>
            <a:off x="965200" y="323850"/>
            <a:ext cx="4375150" cy="461665"/>
          </a:xfrm>
          <a:prstGeom prst="rect">
            <a:avLst/>
          </a:prstGeom>
          <a:noFill/>
        </p:spPr>
        <p:txBody>
          <a:bodyPr wrap="square" rtlCol="0">
            <a:spAutoFit/>
          </a:bodyPr>
          <a:lstStyle/>
          <a:p>
            <a:r>
              <a:rPr lang="en-US" sz="2400" dirty="0"/>
              <a:t>Datasets are displayed below:</a:t>
            </a:r>
          </a:p>
        </p:txBody>
      </p:sp>
      <p:pic>
        <p:nvPicPr>
          <p:cNvPr id="4" name="Picture 3">
            <a:extLst>
              <a:ext uri="{FF2B5EF4-FFF2-40B4-BE49-F238E27FC236}">
                <a16:creationId xmlns:a16="http://schemas.microsoft.com/office/drawing/2014/main" xmlns="" id="{0799479B-9BA6-41AD-89CA-5445229EDB0E}"/>
              </a:ext>
            </a:extLst>
          </p:cNvPr>
          <p:cNvPicPr>
            <a:picLocks noChangeAspect="1"/>
          </p:cNvPicPr>
          <p:nvPr/>
        </p:nvPicPr>
        <p:blipFill>
          <a:blip r:embed="rId2"/>
          <a:stretch>
            <a:fillRect/>
          </a:stretch>
        </p:blipFill>
        <p:spPr>
          <a:xfrm>
            <a:off x="830595" y="835025"/>
            <a:ext cx="6916405" cy="2316227"/>
          </a:xfrm>
          <a:prstGeom prst="rect">
            <a:avLst/>
          </a:prstGeom>
        </p:spPr>
      </p:pic>
      <p:pic>
        <p:nvPicPr>
          <p:cNvPr id="6" name="Picture 5">
            <a:extLst>
              <a:ext uri="{FF2B5EF4-FFF2-40B4-BE49-F238E27FC236}">
                <a16:creationId xmlns:a16="http://schemas.microsoft.com/office/drawing/2014/main" xmlns="" id="{32F18E4E-3EDF-4531-B0E0-89C82557672A}"/>
              </a:ext>
            </a:extLst>
          </p:cNvPr>
          <p:cNvPicPr>
            <a:picLocks noChangeAspect="1"/>
          </p:cNvPicPr>
          <p:nvPr/>
        </p:nvPicPr>
        <p:blipFill>
          <a:blip r:embed="rId3"/>
          <a:stretch>
            <a:fillRect/>
          </a:stretch>
        </p:blipFill>
        <p:spPr>
          <a:xfrm>
            <a:off x="830595" y="3300413"/>
            <a:ext cx="6053138" cy="2520346"/>
          </a:xfrm>
          <a:prstGeom prst="rect">
            <a:avLst/>
          </a:prstGeom>
        </p:spPr>
      </p:pic>
      <p:sp>
        <p:nvSpPr>
          <p:cNvPr id="7" name="TextBox 6">
            <a:extLst>
              <a:ext uri="{FF2B5EF4-FFF2-40B4-BE49-F238E27FC236}">
                <a16:creationId xmlns:a16="http://schemas.microsoft.com/office/drawing/2014/main" xmlns="" id="{F7F5301C-C646-4469-937A-B2864C415412}"/>
              </a:ext>
            </a:extLst>
          </p:cNvPr>
          <p:cNvSpPr txBox="1"/>
          <p:nvPr/>
        </p:nvSpPr>
        <p:spPr>
          <a:xfrm>
            <a:off x="8534400" y="1295400"/>
            <a:ext cx="2057400" cy="369332"/>
          </a:xfrm>
          <a:prstGeom prst="rect">
            <a:avLst/>
          </a:prstGeom>
          <a:noFill/>
        </p:spPr>
        <p:txBody>
          <a:bodyPr wrap="square" rtlCol="0">
            <a:spAutoFit/>
          </a:bodyPr>
          <a:lstStyle/>
          <a:p>
            <a:r>
              <a:rPr lang="en-US" dirty="0"/>
              <a:t>Toronto’s Data</a:t>
            </a:r>
          </a:p>
        </p:txBody>
      </p:sp>
      <p:sp>
        <p:nvSpPr>
          <p:cNvPr id="8" name="TextBox 7">
            <a:extLst>
              <a:ext uri="{FF2B5EF4-FFF2-40B4-BE49-F238E27FC236}">
                <a16:creationId xmlns:a16="http://schemas.microsoft.com/office/drawing/2014/main" xmlns="" id="{9FE43A96-A431-4FDE-9287-70472EA23590}"/>
              </a:ext>
            </a:extLst>
          </p:cNvPr>
          <p:cNvSpPr txBox="1"/>
          <p:nvPr/>
        </p:nvSpPr>
        <p:spPr>
          <a:xfrm>
            <a:off x="8534400" y="4191254"/>
            <a:ext cx="2057400" cy="369332"/>
          </a:xfrm>
          <a:prstGeom prst="rect">
            <a:avLst/>
          </a:prstGeom>
          <a:noFill/>
        </p:spPr>
        <p:txBody>
          <a:bodyPr wrap="square" rtlCol="0">
            <a:spAutoFit/>
          </a:bodyPr>
          <a:lstStyle/>
          <a:p>
            <a:r>
              <a:rPr lang="en-US" dirty="0"/>
              <a:t>New York’s Data</a:t>
            </a:r>
          </a:p>
        </p:txBody>
      </p:sp>
    </p:spTree>
    <p:extLst>
      <p:ext uri="{BB962C8B-B14F-4D97-AF65-F5344CB8AC3E}">
        <p14:creationId xmlns:p14="http://schemas.microsoft.com/office/powerpoint/2010/main" val="7770273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B725C103-6DF8-407F-86FF-B994B79534CF}"/>
              </a:ext>
            </a:extLst>
          </p:cNvPr>
          <p:cNvSpPr txBox="1"/>
          <p:nvPr/>
        </p:nvSpPr>
        <p:spPr>
          <a:xfrm>
            <a:off x="831850" y="368300"/>
            <a:ext cx="3422650" cy="523220"/>
          </a:xfrm>
          <a:prstGeom prst="rect">
            <a:avLst/>
          </a:prstGeom>
          <a:noFill/>
        </p:spPr>
        <p:txBody>
          <a:bodyPr wrap="square" rtlCol="0">
            <a:spAutoFit/>
          </a:bodyPr>
          <a:lstStyle/>
          <a:p>
            <a:r>
              <a:rPr lang="en-US" sz="2800" dirty="0"/>
              <a:t>III. Methodology</a:t>
            </a:r>
          </a:p>
        </p:txBody>
      </p:sp>
      <p:sp>
        <p:nvSpPr>
          <p:cNvPr id="4" name="TextBox 3">
            <a:extLst>
              <a:ext uri="{FF2B5EF4-FFF2-40B4-BE49-F238E27FC236}">
                <a16:creationId xmlns:a16="http://schemas.microsoft.com/office/drawing/2014/main" xmlns="" id="{88CDF8CB-DD39-4298-9747-95AC24D4E546}"/>
              </a:ext>
            </a:extLst>
          </p:cNvPr>
          <p:cNvSpPr txBox="1"/>
          <p:nvPr/>
        </p:nvSpPr>
        <p:spPr>
          <a:xfrm>
            <a:off x="831850" y="1130300"/>
            <a:ext cx="8667750" cy="3416320"/>
          </a:xfrm>
          <a:prstGeom prst="rect">
            <a:avLst/>
          </a:prstGeom>
          <a:noFill/>
        </p:spPr>
        <p:txBody>
          <a:bodyPr wrap="square" rtlCol="0">
            <a:spAutoFit/>
          </a:bodyPr>
          <a:lstStyle/>
          <a:p>
            <a:pPr marL="342900" indent="-342900">
              <a:buAutoNum type="arabicPeriod"/>
            </a:pPr>
            <a:endParaRPr lang="en-US" sz="2400" dirty="0"/>
          </a:p>
          <a:p>
            <a:pPr marL="342900" indent="-342900">
              <a:buAutoNum type="arabicPeriod"/>
            </a:pPr>
            <a:r>
              <a:rPr lang="en-US" sz="2400" dirty="0"/>
              <a:t>Obtain coordinates of the combined </a:t>
            </a:r>
            <a:r>
              <a:rPr lang="en-US" sz="2400" dirty="0" err="1"/>
              <a:t>DataFrame</a:t>
            </a:r>
            <a:r>
              <a:rPr lang="en-US" sz="2400" dirty="0"/>
              <a:t>. </a:t>
            </a:r>
          </a:p>
          <a:p>
            <a:pPr marL="342900" indent="-342900">
              <a:buAutoNum type="arabicPeriod"/>
            </a:pPr>
            <a:endParaRPr lang="en-US" sz="2400" dirty="0"/>
          </a:p>
          <a:p>
            <a:pPr marL="342900" indent="-342900">
              <a:buAutoNum type="arabicPeriod"/>
            </a:pPr>
            <a:r>
              <a:rPr lang="en-US" sz="2400" dirty="0"/>
              <a:t>Data Visualization</a:t>
            </a:r>
          </a:p>
          <a:p>
            <a:pPr marL="342900" indent="-342900">
              <a:buAutoNum type="arabicPeriod"/>
            </a:pPr>
            <a:endParaRPr lang="en-US" sz="2400" dirty="0"/>
          </a:p>
          <a:p>
            <a:pPr marL="342900" indent="-342900">
              <a:buAutoNum type="arabicPeriod"/>
            </a:pPr>
            <a:r>
              <a:rPr lang="en-US" sz="2400" dirty="0"/>
              <a:t>Using Foursquare API calls to get venue information</a:t>
            </a:r>
          </a:p>
          <a:p>
            <a:pPr marL="342900" indent="-342900">
              <a:buAutoNum type="arabicPeriod"/>
            </a:pPr>
            <a:endParaRPr lang="en-US" sz="2400" dirty="0"/>
          </a:p>
          <a:p>
            <a:pPr marL="342900" indent="-342900">
              <a:buAutoNum type="arabicPeriod"/>
            </a:pPr>
            <a:r>
              <a:rPr lang="en-US" sz="2400" dirty="0"/>
              <a:t>Using Machine Learning Models – K-means Clustering</a:t>
            </a:r>
          </a:p>
          <a:p>
            <a:endParaRPr lang="en-US" sz="2400" dirty="0"/>
          </a:p>
        </p:txBody>
      </p:sp>
    </p:spTree>
    <p:extLst>
      <p:ext uri="{BB962C8B-B14F-4D97-AF65-F5344CB8AC3E}">
        <p14:creationId xmlns:p14="http://schemas.microsoft.com/office/powerpoint/2010/main" val="40722618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C0880B51-DA34-473A-B0D6-1DF0F4D7B709}"/>
              </a:ext>
            </a:extLst>
          </p:cNvPr>
          <p:cNvSpPr txBox="1"/>
          <p:nvPr/>
        </p:nvSpPr>
        <p:spPr>
          <a:xfrm>
            <a:off x="1035050" y="406400"/>
            <a:ext cx="3625850" cy="369332"/>
          </a:xfrm>
          <a:prstGeom prst="rect">
            <a:avLst/>
          </a:prstGeom>
          <a:noFill/>
        </p:spPr>
        <p:txBody>
          <a:bodyPr wrap="square" rtlCol="0">
            <a:spAutoFit/>
          </a:bodyPr>
          <a:lstStyle/>
          <a:p>
            <a:r>
              <a:rPr lang="en-US" dirty="0"/>
              <a:t>1. Coordinates of Neighborhoods</a:t>
            </a:r>
          </a:p>
        </p:txBody>
      </p:sp>
      <p:pic>
        <p:nvPicPr>
          <p:cNvPr id="4" name="Picture 3">
            <a:extLst>
              <a:ext uri="{FF2B5EF4-FFF2-40B4-BE49-F238E27FC236}">
                <a16:creationId xmlns:a16="http://schemas.microsoft.com/office/drawing/2014/main" xmlns="" id="{2B53D136-BFEE-4204-98E7-D23F9B45464B}"/>
              </a:ext>
            </a:extLst>
          </p:cNvPr>
          <p:cNvPicPr>
            <a:picLocks noChangeAspect="1"/>
          </p:cNvPicPr>
          <p:nvPr/>
        </p:nvPicPr>
        <p:blipFill>
          <a:blip r:embed="rId2"/>
          <a:stretch>
            <a:fillRect/>
          </a:stretch>
        </p:blipFill>
        <p:spPr>
          <a:xfrm>
            <a:off x="1035050" y="1089369"/>
            <a:ext cx="9048750" cy="3444612"/>
          </a:xfrm>
          <a:prstGeom prst="rect">
            <a:avLst/>
          </a:prstGeom>
        </p:spPr>
      </p:pic>
    </p:spTree>
    <p:extLst>
      <p:ext uri="{BB962C8B-B14F-4D97-AF65-F5344CB8AC3E}">
        <p14:creationId xmlns:p14="http://schemas.microsoft.com/office/powerpoint/2010/main" val="36632770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368A216D-EB08-483A-A8CB-C273985E4EC2}"/>
              </a:ext>
            </a:extLst>
          </p:cNvPr>
          <p:cNvSpPr txBox="1"/>
          <p:nvPr/>
        </p:nvSpPr>
        <p:spPr>
          <a:xfrm>
            <a:off x="1130300" y="387350"/>
            <a:ext cx="3454400" cy="369332"/>
          </a:xfrm>
          <a:prstGeom prst="rect">
            <a:avLst/>
          </a:prstGeom>
          <a:noFill/>
        </p:spPr>
        <p:txBody>
          <a:bodyPr wrap="square" rtlCol="0">
            <a:spAutoFit/>
          </a:bodyPr>
          <a:lstStyle/>
          <a:p>
            <a:r>
              <a:rPr lang="en-US" dirty="0"/>
              <a:t>2. Data Visualization</a:t>
            </a:r>
          </a:p>
        </p:txBody>
      </p:sp>
      <p:pic>
        <p:nvPicPr>
          <p:cNvPr id="4" name="Picture 3">
            <a:extLst>
              <a:ext uri="{FF2B5EF4-FFF2-40B4-BE49-F238E27FC236}">
                <a16:creationId xmlns:a16="http://schemas.microsoft.com/office/drawing/2014/main" xmlns="" id="{20E8E023-F8F9-4D9B-B4FE-F276276A1953}"/>
              </a:ext>
            </a:extLst>
          </p:cNvPr>
          <p:cNvPicPr>
            <a:picLocks noChangeAspect="1"/>
          </p:cNvPicPr>
          <p:nvPr/>
        </p:nvPicPr>
        <p:blipFill>
          <a:blip r:embed="rId2"/>
          <a:stretch>
            <a:fillRect/>
          </a:stretch>
        </p:blipFill>
        <p:spPr>
          <a:xfrm>
            <a:off x="635000" y="1057426"/>
            <a:ext cx="10774845" cy="3933674"/>
          </a:xfrm>
          <a:prstGeom prst="rect">
            <a:avLst/>
          </a:prstGeom>
        </p:spPr>
      </p:pic>
    </p:spTree>
    <p:extLst>
      <p:ext uri="{BB962C8B-B14F-4D97-AF65-F5344CB8AC3E}">
        <p14:creationId xmlns:p14="http://schemas.microsoft.com/office/powerpoint/2010/main" val="23174231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C038E745-608E-4917-8AAE-4377C204873C}"/>
              </a:ext>
            </a:extLst>
          </p:cNvPr>
          <p:cNvSpPr txBox="1"/>
          <p:nvPr/>
        </p:nvSpPr>
        <p:spPr>
          <a:xfrm>
            <a:off x="946150" y="660400"/>
            <a:ext cx="4451350" cy="369332"/>
          </a:xfrm>
          <a:prstGeom prst="rect">
            <a:avLst/>
          </a:prstGeom>
          <a:noFill/>
        </p:spPr>
        <p:txBody>
          <a:bodyPr wrap="square" rtlCol="0">
            <a:spAutoFit/>
          </a:bodyPr>
          <a:lstStyle/>
          <a:p>
            <a:r>
              <a:rPr lang="en-US" dirty="0"/>
              <a:t>3. Venue information</a:t>
            </a:r>
          </a:p>
        </p:txBody>
      </p:sp>
      <p:pic>
        <p:nvPicPr>
          <p:cNvPr id="4" name="Picture 3">
            <a:extLst>
              <a:ext uri="{FF2B5EF4-FFF2-40B4-BE49-F238E27FC236}">
                <a16:creationId xmlns:a16="http://schemas.microsoft.com/office/drawing/2014/main" xmlns="" id="{984C8A9A-2FAA-4702-8BF9-A20B209D9609}"/>
              </a:ext>
            </a:extLst>
          </p:cNvPr>
          <p:cNvPicPr>
            <a:picLocks noChangeAspect="1"/>
          </p:cNvPicPr>
          <p:nvPr/>
        </p:nvPicPr>
        <p:blipFill>
          <a:blip r:embed="rId2"/>
          <a:stretch>
            <a:fillRect/>
          </a:stretch>
        </p:blipFill>
        <p:spPr>
          <a:xfrm>
            <a:off x="425450" y="1383809"/>
            <a:ext cx="11455400" cy="3246619"/>
          </a:xfrm>
          <a:prstGeom prst="rect">
            <a:avLst/>
          </a:prstGeom>
        </p:spPr>
      </p:pic>
    </p:spTree>
    <p:extLst>
      <p:ext uri="{BB962C8B-B14F-4D97-AF65-F5344CB8AC3E}">
        <p14:creationId xmlns:p14="http://schemas.microsoft.com/office/powerpoint/2010/main" val="9050133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0FC79CA9-A400-4656-84AD-739CB6E5865E}"/>
              </a:ext>
            </a:extLst>
          </p:cNvPr>
          <p:cNvSpPr txBox="1"/>
          <p:nvPr/>
        </p:nvSpPr>
        <p:spPr>
          <a:xfrm>
            <a:off x="946150" y="603250"/>
            <a:ext cx="4222750" cy="369332"/>
          </a:xfrm>
          <a:prstGeom prst="rect">
            <a:avLst/>
          </a:prstGeom>
          <a:noFill/>
        </p:spPr>
        <p:txBody>
          <a:bodyPr wrap="square" rtlCol="0">
            <a:spAutoFit/>
          </a:bodyPr>
          <a:lstStyle/>
          <a:p>
            <a:r>
              <a:rPr lang="en-US" dirty="0"/>
              <a:t>4. Machine Learning Models</a:t>
            </a:r>
          </a:p>
        </p:txBody>
      </p:sp>
      <p:pic>
        <p:nvPicPr>
          <p:cNvPr id="4" name="Picture 3">
            <a:extLst>
              <a:ext uri="{FF2B5EF4-FFF2-40B4-BE49-F238E27FC236}">
                <a16:creationId xmlns:a16="http://schemas.microsoft.com/office/drawing/2014/main" xmlns="" id="{8CC21E8C-FA68-44BB-8B1D-BE3F2B7906E8}"/>
              </a:ext>
            </a:extLst>
          </p:cNvPr>
          <p:cNvPicPr>
            <a:picLocks noChangeAspect="1"/>
          </p:cNvPicPr>
          <p:nvPr/>
        </p:nvPicPr>
        <p:blipFill>
          <a:blip r:embed="rId2"/>
          <a:stretch>
            <a:fillRect/>
          </a:stretch>
        </p:blipFill>
        <p:spPr>
          <a:xfrm>
            <a:off x="946150" y="1310797"/>
            <a:ext cx="9236463" cy="3940653"/>
          </a:xfrm>
          <a:prstGeom prst="rect">
            <a:avLst/>
          </a:prstGeom>
        </p:spPr>
      </p:pic>
    </p:spTree>
    <p:extLst>
      <p:ext uri="{BB962C8B-B14F-4D97-AF65-F5344CB8AC3E}">
        <p14:creationId xmlns:p14="http://schemas.microsoft.com/office/powerpoint/2010/main" val="1268798737"/>
      </p:ext>
    </p:extLst>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xmlns="" name="Gallery" id="{BBFCD31E-59A1-489D-B089-A3EAD7CAE12E}" vid="{F5E91637-A7B6-4E27-B710-77DA7014EE1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Gallery</Template>
  <TotalTime>134</TotalTime>
  <Words>380</Words>
  <Application>Microsoft Office PowerPoint</Application>
  <PresentationFormat>Custom</PresentationFormat>
  <Paragraphs>109</Paragraphs>
  <Slides>19</Slides>
  <Notes>0</Notes>
  <HiddenSlides>0</HiddenSlides>
  <MMClips>0</MMClips>
  <ScaleCrop>false</ScaleCrop>
  <HeadingPairs>
    <vt:vector size="4" baseType="variant">
      <vt:variant>
        <vt:lpstr>Theme</vt:lpstr>
      </vt:variant>
      <vt:variant>
        <vt:i4>1</vt:i4>
      </vt:variant>
      <vt:variant>
        <vt:lpstr>Slide Titles</vt:lpstr>
      </vt:variant>
      <vt:variant>
        <vt:i4>19</vt:i4>
      </vt:variant>
    </vt:vector>
  </HeadingPairs>
  <TitlesOfParts>
    <vt:vector size="20" baseType="lpstr">
      <vt:lpstr>Gallery</vt:lpstr>
      <vt:lpstr>The Battle of Neighborhoods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Battle of Neighborhoods</dc:title>
  <dc:creator>jasnzhao@student.ubc.ca</dc:creator>
  <cp:lastModifiedBy>DEEPAK</cp:lastModifiedBy>
  <cp:revision>8</cp:revision>
  <dcterms:created xsi:type="dcterms:W3CDTF">2021-07-06T21:25:40Z</dcterms:created>
  <dcterms:modified xsi:type="dcterms:W3CDTF">2021-07-18T06:41:06Z</dcterms:modified>
</cp:coreProperties>
</file>